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3" r:id="rId6"/>
    <p:sldId id="264" r:id="rId7"/>
  </p:sldIdLst>
  <p:sldSz cx="14630400" cy="8229600"/>
  <p:notesSz cx="8229600" cy="14630400"/>
  <p:embeddedFontLst>
    <p:embeddedFont>
      <p:font typeface="Raleway" pitchFamily="2" charset="0"/>
      <p:regular r:id="rId9"/>
    </p:embeddedFont>
    <p:embeddedFont>
      <p:font typeface="Roboto" panose="02000000000000000000" pitchFamily="2"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491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955250"/>
            <a:ext cx="6648450"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GSoC 2025 Lightning Talk</a:t>
            </a:r>
            <a:endParaRPr lang="en-US" sz="4450" dirty="0"/>
          </a:p>
        </p:txBody>
      </p:sp>
      <p:sp>
        <p:nvSpPr>
          <p:cNvPr id="4" name="Text 1"/>
          <p:cNvSpPr/>
          <p:nvPr/>
        </p:nvSpPr>
        <p:spPr>
          <a:xfrm>
            <a:off x="1847255" y="4004191"/>
            <a:ext cx="5449372" cy="566976"/>
          </a:xfrm>
          <a:prstGeom prst="rect">
            <a:avLst/>
          </a:prstGeom>
          <a:noFill/>
          <a:ln/>
        </p:spPr>
        <p:txBody>
          <a:bodyPr wrap="none" lIns="0" tIns="0" rIns="0" bIns="0" rtlCol="0" anchor="t"/>
          <a:lstStyle/>
          <a:p>
            <a:pPr marL="0" indent="0" algn="ctr">
              <a:lnSpc>
                <a:spcPts val="4450"/>
              </a:lnSpc>
              <a:buNone/>
            </a:pPr>
            <a:r>
              <a:rPr lang="en-US" sz="3550" dirty="0">
                <a:solidFill>
                  <a:srgbClr val="1B1B27"/>
                </a:solidFill>
                <a:latin typeface="Raleway" pitchFamily="34" charset="0"/>
                <a:ea typeface="Raleway" pitchFamily="34" charset="-122"/>
                <a:cs typeface="Raleway" pitchFamily="34" charset="-120"/>
              </a:rPr>
              <a:t>Presented by Vidisha Gawas</a:t>
            </a:r>
            <a:endParaRPr lang="en-US" sz="3550" dirty="0"/>
          </a:p>
        </p:txBody>
      </p:sp>
      <p:sp>
        <p:nvSpPr>
          <p:cNvPr id="5" name="Text 2"/>
          <p:cNvSpPr/>
          <p:nvPr/>
        </p:nvSpPr>
        <p:spPr>
          <a:xfrm>
            <a:off x="793790" y="4911328"/>
            <a:ext cx="7556421" cy="362903"/>
          </a:xfrm>
          <a:prstGeom prst="rect">
            <a:avLst/>
          </a:prstGeom>
          <a:noFill/>
          <a:ln/>
        </p:spPr>
        <p:txBody>
          <a:bodyPr wrap="none" lIns="0" tIns="0" rIns="0" bIns="0" rtlCol="0" anchor="t"/>
          <a:lstStyle/>
          <a:p>
            <a:pPr marL="0" indent="0" algn="ctr">
              <a:lnSpc>
                <a:spcPts val="2850"/>
              </a:lnSpc>
              <a:buNone/>
            </a:pPr>
            <a:r>
              <a:rPr lang="en-US" sz="1750" dirty="0">
                <a:solidFill>
                  <a:srgbClr val="3C3939"/>
                </a:solidFill>
                <a:latin typeface="Roboto" pitchFamily="34" charset="0"/>
                <a:ea typeface="Roboto" pitchFamily="34" charset="-122"/>
                <a:cs typeface="Roboto" pitchFamily="34" charset="-120"/>
              </a:rPr>
              <a:t>Google Summer of Code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89261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Who Am I?</a:t>
            </a:r>
            <a:endParaRPr lang="en-US" sz="4450" dirty="0"/>
          </a:p>
        </p:txBody>
      </p:sp>
      <p:sp>
        <p:nvSpPr>
          <p:cNvPr id="4" name="Text 1"/>
          <p:cNvSpPr/>
          <p:nvPr/>
        </p:nvSpPr>
        <p:spPr>
          <a:xfrm>
            <a:off x="2035818" y="2161367"/>
            <a:ext cx="7604284"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Vidisha Gawas, from </a:t>
            </a:r>
            <a:r>
              <a:rPr lang="en-US" sz="1750" dirty="0" err="1">
                <a:solidFill>
                  <a:srgbClr val="3C3939"/>
                </a:solidFill>
                <a:latin typeface="Roboto" pitchFamily="34" charset="0"/>
                <a:ea typeface="Roboto" pitchFamily="34" charset="-122"/>
                <a:cs typeface="Roboto" pitchFamily="34" charset="-120"/>
              </a:rPr>
              <a:t>Maharashtra,India</a:t>
            </a:r>
            <a:endParaRPr lang="en-US" sz="1750" dirty="0"/>
          </a:p>
        </p:txBody>
      </p:sp>
      <p:sp>
        <p:nvSpPr>
          <p:cNvPr id="5" name="Text 2"/>
          <p:cNvSpPr/>
          <p:nvPr/>
        </p:nvSpPr>
        <p:spPr>
          <a:xfrm>
            <a:off x="2035818" y="2603565"/>
            <a:ext cx="7604284"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Final Year Student at MITM</a:t>
            </a:r>
            <a:endParaRPr lang="en-US" sz="1750" dirty="0"/>
          </a:p>
        </p:txBody>
      </p:sp>
      <p:sp>
        <p:nvSpPr>
          <p:cNvPr id="6" name="Text 3"/>
          <p:cNvSpPr/>
          <p:nvPr/>
        </p:nvSpPr>
        <p:spPr>
          <a:xfrm>
            <a:off x="2035818" y="3045764"/>
            <a:ext cx="7604284"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rPr>
              <a:t>Computer Science Engineering</a:t>
            </a:r>
            <a:endParaRPr lang="en-US" sz="1750" dirty="0"/>
          </a:p>
        </p:txBody>
      </p:sp>
      <p:sp>
        <p:nvSpPr>
          <p:cNvPr id="7" name="Text 4"/>
          <p:cNvSpPr/>
          <p:nvPr/>
        </p:nvSpPr>
        <p:spPr>
          <a:xfrm>
            <a:off x="2035818" y="3487962"/>
            <a:ext cx="7604284"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Current role: Open Source Contributor at </a:t>
            </a:r>
            <a:r>
              <a:rPr lang="en-US" sz="1750" dirty="0" err="1">
                <a:solidFill>
                  <a:srgbClr val="3C3939"/>
                </a:solidFill>
                <a:latin typeface="Roboto" pitchFamily="34" charset="0"/>
                <a:ea typeface="Roboto" pitchFamily="34" charset="-122"/>
                <a:cs typeface="Roboto" pitchFamily="34" charset="-120"/>
              </a:rPr>
              <a:t>ScalaCenter</a:t>
            </a:r>
            <a:endParaRPr lang="en-US" sz="1750" dirty="0"/>
          </a:p>
        </p:txBody>
      </p:sp>
      <p:sp>
        <p:nvSpPr>
          <p:cNvPr id="8" name="Text 5"/>
          <p:cNvSpPr/>
          <p:nvPr/>
        </p:nvSpPr>
        <p:spPr>
          <a:xfrm>
            <a:off x="2035818" y="3930160"/>
            <a:ext cx="7716202" cy="3634958"/>
          </a:xfrm>
          <a:prstGeom prst="rect">
            <a:avLst/>
          </a:prstGeom>
          <a:noFill/>
          <a:ln/>
        </p:spPr>
        <p:txBody>
          <a:bodyPr wrap="none" lIns="0" tIns="0" rIns="0" bIns="0" rtlCol="0" anchor="t"/>
          <a:lstStyle/>
          <a:p>
            <a:pPr marL="342900" indent="-342900">
              <a:lnSpc>
                <a:spcPts val="2850"/>
              </a:lnSpc>
              <a:buSzPct val="100000"/>
              <a:buChar char="•"/>
            </a:pPr>
            <a:r>
              <a:rPr lang="en-US" sz="1750" dirty="0">
                <a:latin typeface="Roboto" panose="02000000000000000000" pitchFamily="2" charset="0"/>
                <a:ea typeface="Roboto" panose="02000000000000000000" pitchFamily="2" charset="0"/>
                <a:cs typeface="Roboto" panose="02000000000000000000" pitchFamily="2" charset="0"/>
              </a:rPr>
              <a:t>I first discovered Scala Center while going through the </a:t>
            </a:r>
            <a:r>
              <a:rPr lang="en-US" sz="1750" dirty="0" err="1">
                <a:latin typeface="Roboto" panose="02000000000000000000" pitchFamily="2" charset="0"/>
                <a:ea typeface="Roboto" panose="02000000000000000000" pitchFamily="2" charset="0"/>
                <a:cs typeface="Roboto" panose="02000000000000000000" pitchFamily="2" charset="0"/>
              </a:rPr>
              <a:t>GSoC</a:t>
            </a:r>
            <a:r>
              <a:rPr lang="en-US" sz="1750" dirty="0">
                <a:latin typeface="Roboto" panose="02000000000000000000" pitchFamily="2" charset="0"/>
                <a:ea typeface="Roboto" panose="02000000000000000000" pitchFamily="2" charset="0"/>
                <a:cs typeface="Roboto" panose="02000000000000000000" pitchFamily="2" charset="0"/>
              </a:rPr>
              <a:t> organizations list.</a:t>
            </a:r>
          </a:p>
          <a:p>
            <a:pPr>
              <a:lnSpc>
                <a:spcPts val="2850"/>
              </a:lnSpc>
              <a:buSzPct val="100000"/>
            </a:pPr>
            <a:r>
              <a:rPr lang="en-US" sz="1750" dirty="0">
                <a:latin typeface="Roboto" panose="02000000000000000000" pitchFamily="2" charset="0"/>
                <a:ea typeface="Roboto" panose="02000000000000000000" pitchFamily="2" charset="0"/>
                <a:cs typeface="Roboto" panose="02000000000000000000" pitchFamily="2" charset="0"/>
              </a:rPr>
              <a:t>Since I was already interested in functional programming and JVM-based languages, </a:t>
            </a:r>
          </a:p>
          <a:p>
            <a:pPr>
              <a:lnSpc>
                <a:spcPts val="2850"/>
              </a:lnSpc>
              <a:buSzPct val="100000"/>
            </a:pPr>
            <a:r>
              <a:rPr lang="en-US" sz="1750" dirty="0">
                <a:latin typeface="Roboto" panose="02000000000000000000" pitchFamily="2" charset="0"/>
                <a:ea typeface="Roboto" panose="02000000000000000000" pitchFamily="2" charset="0"/>
                <a:cs typeface="Roboto" panose="02000000000000000000" pitchFamily="2" charset="0"/>
              </a:rPr>
              <a:t>Scala Center immediately stood out to me. </a:t>
            </a:r>
          </a:p>
        </p:txBody>
      </p:sp>
      <p:sp>
        <p:nvSpPr>
          <p:cNvPr id="9" name="Text 6"/>
          <p:cNvSpPr/>
          <p:nvPr/>
        </p:nvSpPr>
        <p:spPr>
          <a:xfrm>
            <a:off x="2147736" y="5263133"/>
            <a:ext cx="7604284"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Grateful for community support and growth!</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41377" y="962338"/>
            <a:ext cx="5761673" cy="469821"/>
          </a:xfrm>
          <a:prstGeom prst="rect">
            <a:avLst/>
          </a:prstGeom>
          <a:noFill/>
          <a:ln/>
        </p:spPr>
        <p:txBody>
          <a:bodyPr wrap="none" lIns="0" tIns="0" rIns="0" bIns="0" rtlCol="0" anchor="t"/>
          <a:lstStyle/>
          <a:p>
            <a:pPr marL="0" indent="0" algn="l">
              <a:lnSpc>
                <a:spcPts val="3650"/>
              </a:lnSpc>
              <a:buNone/>
            </a:pPr>
            <a:r>
              <a:rPr lang="en-US" sz="2950" dirty="0">
                <a:solidFill>
                  <a:srgbClr val="1B1B27"/>
                </a:solidFill>
                <a:latin typeface="Raleway" pitchFamily="34" charset="0"/>
                <a:ea typeface="Raleway" pitchFamily="34" charset="-122"/>
                <a:cs typeface="Raleway" pitchFamily="34" charset="-120"/>
              </a:rPr>
              <a:t>Discovering GSoC &amp; Scala Center</a:t>
            </a:r>
            <a:endParaRPr lang="en-US" sz="2950" dirty="0"/>
          </a:p>
        </p:txBody>
      </p:sp>
      <p:sp>
        <p:nvSpPr>
          <p:cNvPr id="3" name="Text 1"/>
          <p:cNvSpPr/>
          <p:nvPr/>
        </p:nvSpPr>
        <p:spPr>
          <a:xfrm>
            <a:off x="518514" y="1961182"/>
            <a:ext cx="6605707" cy="721519"/>
          </a:xfrm>
          <a:prstGeom prst="rect">
            <a:avLst/>
          </a:prstGeom>
          <a:noFill/>
          <a:ln/>
        </p:spPr>
        <p:txBody>
          <a:bodyPr wrap="square" lIns="0" tIns="0" rIns="0" bIns="0" rtlCol="0" anchor="t"/>
          <a:lstStyle/>
          <a:p>
            <a:pPr marL="0" indent="0" algn="l">
              <a:lnSpc>
                <a:spcPct val="150000"/>
              </a:lnSpc>
              <a:buNone/>
            </a:pPr>
            <a:r>
              <a:rPr lang="en-US" dirty="0">
                <a:solidFill>
                  <a:srgbClr val="3C3939"/>
                </a:solidFill>
                <a:latin typeface="Roboto" pitchFamily="34" charset="0"/>
                <a:ea typeface="Roboto" pitchFamily="34" charset="-122"/>
                <a:cs typeface="Roboto" pitchFamily="34" charset="-120"/>
              </a:rPr>
              <a:t>My first encounter with Google Summer of Code and the Scala Center opened up a world of possibilities. It was clear that this program offered a unique opportunity to contribute to impactful open-source projects.</a:t>
            </a:r>
            <a:endParaRPr lang="en-US" dirty="0"/>
          </a:p>
        </p:txBody>
      </p:sp>
      <p:sp>
        <p:nvSpPr>
          <p:cNvPr id="4" name="Text 2"/>
          <p:cNvSpPr/>
          <p:nvPr/>
        </p:nvSpPr>
        <p:spPr>
          <a:xfrm>
            <a:off x="429305" y="3809951"/>
            <a:ext cx="6605707" cy="481013"/>
          </a:xfrm>
          <a:prstGeom prst="rect">
            <a:avLst/>
          </a:prstGeom>
          <a:noFill/>
          <a:ln/>
        </p:spPr>
        <p:txBody>
          <a:bodyPr wrap="square" lIns="0" tIns="0" rIns="0" bIns="0" rtlCol="0" anchor="t"/>
          <a:lstStyle/>
          <a:p>
            <a:pPr>
              <a:lnSpc>
                <a:spcPct val="150000"/>
              </a:lnSpc>
            </a:pPr>
            <a:r>
              <a:rPr lang="en-US" sz="2000" dirty="0">
                <a:latin typeface="Roboto" panose="02000000000000000000" pitchFamily="2" charset="0"/>
                <a:ea typeface="Roboto" panose="02000000000000000000" pitchFamily="2" charset="0"/>
                <a:cs typeface="Roboto" panose="02000000000000000000" pitchFamily="2" charset="0"/>
              </a:rPr>
              <a:t>My chosen project, </a:t>
            </a:r>
            <a:r>
              <a:rPr lang="en-US" sz="2000" b="1" dirty="0" err="1">
                <a:latin typeface="Roboto" panose="02000000000000000000" pitchFamily="2" charset="0"/>
                <a:ea typeface="Roboto" panose="02000000000000000000" pitchFamily="2" charset="0"/>
                <a:cs typeface="Roboto" panose="02000000000000000000" pitchFamily="2" charset="0"/>
              </a:rPr>
              <a:t>Scaladex</a:t>
            </a:r>
            <a:r>
              <a:rPr lang="en-US" sz="2000" b="1" dirty="0">
                <a:latin typeface="Roboto" panose="02000000000000000000" pitchFamily="2" charset="0"/>
                <a:ea typeface="Roboto" panose="02000000000000000000" pitchFamily="2" charset="0"/>
                <a:cs typeface="Roboto" panose="02000000000000000000" pitchFamily="2" charset="0"/>
              </a:rPr>
              <a:t>: Support for Compiler Plugins</a:t>
            </a:r>
            <a:r>
              <a:rPr lang="en-US" sz="2000" dirty="0">
                <a:latin typeface="Roboto" panose="02000000000000000000" pitchFamily="2" charset="0"/>
                <a:ea typeface="Roboto" panose="02000000000000000000" pitchFamily="2" charset="0"/>
                <a:cs typeface="Roboto" panose="02000000000000000000" pitchFamily="2" charset="0"/>
              </a:rPr>
              <a:t>, stood out to me as the perfect blend of my passion for Scala and my interest in advancing developer tooling. The opportunity to contribute to </a:t>
            </a:r>
            <a:r>
              <a:rPr lang="en-US" sz="2000" dirty="0" err="1">
                <a:latin typeface="Roboto" panose="02000000000000000000" pitchFamily="2" charset="0"/>
                <a:ea typeface="Roboto" panose="02000000000000000000" pitchFamily="2" charset="0"/>
                <a:cs typeface="Roboto" panose="02000000000000000000" pitchFamily="2" charset="0"/>
              </a:rPr>
              <a:t>Scaladex</a:t>
            </a:r>
            <a:r>
              <a:rPr lang="en-US" sz="2000" dirty="0">
                <a:latin typeface="Roboto" panose="02000000000000000000" pitchFamily="2" charset="0"/>
                <a:ea typeface="Roboto" panose="02000000000000000000" pitchFamily="2" charset="0"/>
                <a:cs typeface="Roboto" panose="02000000000000000000" pitchFamily="2" charset="0"/>
              </a:rPr>
              <a:t> not only deepens my understanding of the Scala ecosystem but also allows me to work on infrastructure that directly benefits the community by making compiler plugins more accessible and discoverable.</a:t>
            </a:r>
            <a:endParaRPr lang="en-US" dirty="0">
              <a:latin typeface="Roboto" panose="02000000000000000000" pitchFamily="2" charset="0"/>
              <a:ea typeface="Roboto" panose="02000000000000000000" pitchFamily="2" charset="0"/>
              <a:cs typeface="Roboto" panose="02000000000000000000" pitchFamily="2" charset="0"/>
            </a:endParaRPr>
          </a:p>
        </p:txBody>
      </p:sp>
      <p:sp>
        <p:nvSpPr>
          <p:cNvPr id="7" name="Text 4"/>
          <p:cNvSpPr/>
          <p:nvPr/>
        </p:nvSpPr>
        <p:spPr>
          <a:xfrm>
            <a:off x="751642" y="8447127"/>
            <a:ext cx="1879163" cy="234791"/>
          </a:xfrm>
          <a:prstGeom prst="rect">
            <a:avLst/>
          </a:prstGeom>
          <a:noFill/>
          <a:ln/>
        </p:spPr>
        <p:txBody>
          <a:bodyPr wrap="none" lIns="0" tIns="0" rIns="0" bIns="0" rtlCol="0" anchor="t"/>
          <a:lstStyle/>
          <a:p>
            <a:pPr marL="0" indent="0" algn="l">
              <a:lnSpc>
                <a:spcPts val="1800"/>
              </a:lnSpc>
              <a:buNone/>
            </a:pPr>
            <a:r>
              <a:rPr lang="en-US" sz="1450" dirty="0">
                <a:solidFill>
                  <a:srgbClr val="1B1B27"/>
                </a:solidFill>
                <a:latin typeface="Raleway" pitchFamily="34" charset="0"/>
                <a:ea typeface="Raleway" pitchFamily="34" charset="-122"/>
                <a:cs typeface="Raleway" pitchFamily="34" charset="-120"/>
              </a:rPr>
              <a:t>Our Mission:</a:t>
            </a:r>
            <a:endParaRPr lang="en-US" sz="1450" dirty="0"/>
          </a:p>
        </p:txBody>
      </p:sp>
      <p:sp>
        <p:nvSpPr>
          <p:cNvPr id="8" name="Text 5"/>
          <p:cNvSpPr/>
          <p:nvPr/>
        </p:nvSpPr>
        <p:spPr>
          <a:xfrm>
            <a:off x="751642" y="8907423"/>
            <a:ext cx="13352621" cy="240506"/>
          </a:xfrm>
          <a:prstGeom prst="rect">
            <a:avLst/>
          </a:prstGeom>
          <a:noFill/>
          <a:ln/>
        </p:spPr>
        <p:txBody>
          <a:bodyPr wrap="none" lIns="0" tIns="0" rIns="0" bIns="0" rtlCol="0" anchor="t"/>
          <a:lstStyle/>
          <a:p>
            <a:pPr marL="0" indent="0" algn="l">
              <a:lnSpc>
                <a:spcPts val="1850"/>
              </a:lnSpc>
              <a:buNone/>
            </a:pPr>
            <a:r>
              <a:rPr lang="en-US" sz="1150" dirty="0">
                <a:solidFill>
                  <a:srgbClr val="3C3939"/>
                </a:solidFill>
                <a:latin typeface="Roboto" pitchFamily="34" charset="0"/>
                <a:ea typeface="Roboto" pitchFamily="34" charset="-122"/>
                <a:cs typeface="Roboto" pitchFamily="34" charset="-120"/>
              </a:rPr>
              <a:t>To make LLM applications debuggable, observable, and scalable, leveraging Scala-first principles for robust development.</a:t>
            </a:r>
            <a:endParaRPr lang="en-US" sz="1150" dirty="0"/>
          </a:p>
        </p:txBody>
      </p:sp>
      <p:sp>
        <p:nvSpPr>
          <p:cNvPr id="9" name="Shape 6"/>
          <p:cNvSpPr/>
          <p:nvPr/>
        </p:nvSpPr>
        <p:spPr>
          <a:xfrm>
            <a:off x="526137" y="8221623"/>
            <a:ext cx="15240" cy="1095375"/>
          </a:xfrm>
          <a:prstGeom prst="rect">
            <a:avLst/>
          </a:prstGeom>
          <a:solidFill>
            <a:srgbClr val="1B1B27"/>
          </a:solidFill>
          <a:ln/>
        </p:spPr>
      </p:sp>
      <p:pic>
        <p:nvPicPr>
          <p:cNvPr id="11" name="Picture 10">
            <a:extLst>
              <a:ext uri="{FF2B5EF4-FFF2-40B4-BE49-F238E27FC236}">
                <a16:creationId xmlns:a16="http://schemas.microsoft.com/office/drawing/2014/main" id="{DFF6C845-DFB9-2C32-8514-B7C043DBC800}"/>
              </a:ext>
            </a:extLst>
          </p:cNvPr>
          <p:cNvPicPr>
            <a:picLocks noChangeAspect="1"/>
          </p:cNvPicPr>
          <p:nvPr/>
        </p:nvPicPr>
        <p:blipFill>
          <a:blip r:embed="rId3"/>
          <a:stretch>
            <a:fillRect/>
          </a:stretch>
        </p:blipFill>
        <p:spPr>
          <a:xfrm>
            <a:off x="8520677" y="1363387"/>
            <a:ext cx="4949996" cy="3308973"/>
          </a:xfrm>
          <a:prstGeom prst="rect">
            <a:avLst/>
          </a:prstGeom>
        </p:spPr>
      </p:pic>
      <p:pic>
        <p:nvPicPr>
          <p:cNvPr id="13" name="Picture 12">
            <a:extLst>
              <a:ext uri="{FF2B5EF4-FFF2-40B4-BE49-F238E27FC236}">
                <a16:creationId xmlns:a16="http://schemas.microsoft.com/office/drawing/2014/main" id="{B74E9F72-D706-CA6F-C286-98C7CF40FC19}"/>
              </a:ext>
            </a:extLst>
          </p:cNvPr>
          <p:cNvPicPr>
            <a:picLocks noChangeAspect="1"/>
          </p:cNvPicPr>
          <p:nvPr/>
        </p:nvPicPr>
        <p:blipFill>
          <a:blip r:embed="rId4"/>
          <a:srcRect t="41676"/>
          <a:stretch>
            <a:fillRect/>
          </a:stretch>
        </p:blipFill>
        <p:spPr>
          <a:xfrm>
            <a:off x="8520677" y="5361022"/>
            <a:ext cx="5498174" cy="13743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576864"/>
            <a:ext cx="12386191"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From First Trace to Full Demo: My Contributions</a:t>
            </a:r>
            <a:endParaRPr lang="en-US" sz="4450" dirty="0"/>
          </a:p>
        </p:txBody>
      </p:sp>
      <p:sp>
        <p:nvSpPr>
          <p:cNvPr id="3" name="Shape 1"/>
          <p:cNvSpPr/>
          <p:nvPr/>
        </p:nvSpPr>
        <p:spPr>
          <a:xfrm>
            <a:off x="793790" y="2739271"/>
            <a:ext cx="5774278" cy="4497870"/>
          </a:xfrm>
          <a:prstGeom prst="roundRect">
            <a:avLst>
              <a:gd name="adj" fmla="val 2891"/>
            </a:avLst>
          </a:prstGeom>
          <a:solidFill>
            <a:srgbClr val="E1E1EA"/>
          </a:solidFill>
          <a:ln w="7620">
            <a:solidFill>
              <a:srgbClr val="C7C7D0"/>
            </a:solidFill>
            <a:prstDash val="solid"/>
          </a:ln>
        </p:spPr>
      </p:sp>
      <p:sp>
        <p:nvSpPr>
          <p:cNvPr id="4" name="Text 2"/>
          <p:cNvSpPr/>
          <p:nvPr/>
        </p:nvSpPr>
        <p:spPr>
          <a:xfrm>
            <a:off x="1474351" y="3109793"/>
            <a:ext cx="2835235" cy="354330"/>
          </a:xfrm>
          <a:prstGeom prst="rect">
            <a:avLst/>
          </a:prstGeom>
          <a:noFill/>
          <a:ln/>
        </p:spPr>
        <p:txBody>
          <a:bodyPr wrap="none" lIns="0" tIns="0" rIns="0" bIns="0" rtlCol="0" anchor="t"/>
          <a:lstStyle/>
          <a:p>
            <a:pPr>
              <a:lnSpc>
                <a:spcPts val="2750"/>
              </a:lnSpc>
            </a:pPr>
            <a:r>
              <a:rPr lang="en-IN" sz="2400" dirty="0"/>
              <a:t>Compiler Plugin Integration</a:t>
            </a:r>
            <a:endParaRPr lang="en-US" sz="2200" dirty="0"/>
          </a:p>
        </p:txBody>
      </p:sp>
      <p:sp>
        <p:nvSpPr>
          <p:cNvPr id="5" name="Text 3"/>
          <p:cNvSpPr/>
          <p:nvPr/>
        </p:nvSpPr>
        <p:spPr>
          <a:xfrm>
            <a:off x="1028224" y="3464123"/>
            <a:ext cx="3727490" cy="725805"/>
          </a:xfrm>
          <a:prstGeom prst="rect">
            <a:avLst/>
          </a:prstGeom>
          <a:noFill/>
          <a:ln/>
        </p:spPr>
        <p:txBody>
          <a:bodyPr wrap="square" lIns="0" tIns="0" rIns="0" bIns="0" rtlCol="0" anchor="t"/>
          <a:lstStyle/>
          <a:p>
            <a:pPr marL="342900" indent="-342900" algn="l">
              <a:lnSpc>
                <a:spcPts val="2850"/>
              </a:lnSpc>
              <a:buSzPct val="100000"/>
              <a:buChar char="•"/>
            </a:pPr>
            <a:endParaRPr lang="en-US" sz="1750" dirty="0"/>
          </a:p>
        </p:txBody>
      </p:sp>
      <p:sp>
        <p:nvSpPr>
          <p:cNvPr id="8" name="Shape 6"/>
          <p:cNvSpPr/>
          <p:nvPr/>
        </p:nvSpPr>
        <p:spPr>
          <a:xfrm>
            <a:off x="7649737" y="2759359"/>
            <a:ext cx="5530244" cy="4545628"/>
          </a:xfrm>
          <a:prstGeom prst="roundRect">
            <a:avLst>
              <a:gd name="adj" fmla="val 2891"/>
            </a:avLst>
          </a:prstGeom>
          <a:solidFill>
            <a:srgbClr val="E1E1EA"/>
          </a:solidFill>
          <a:ln w="7620">
            <a:solidFill>
              <a:srgbClr val="C7C7D0"/>
            </a:solidFill>
            <a:prstDash val="solid"/>
          </a:ln>
        </p:spPr>
      </p:sp>
      <p:sp>
        <p:nvSpPr>
          <p:cNvPr id="9" name="Text 7"/>
          <p:cNvSpPr/>
          <p:nvPr/>
        </p:nvSpPr>
        <p:spPr>
          <a:xfrm>
            <a:off x="9007200" y="3039664"/>
            <a:ext cx="2835235" cy="354330"/>
          </a:xfrm>
          <a:prstGeom prst="rect">
            <a:avLst/>
          </a:prstGeom>
          <a:noFill/>
          <a:ln/>
        </p:spPr>
        <p:txBody>
          <a:bodyPr wrap="none" lIns="0" tIns="0" rIns="0" bIns="0" rtlCol="0" anchor="t"/>
          <a:lstStyle/>
          <a:p>
            <a:pPr>
              <a:lnSpc>
                <a:spcPts val="2750"/>
              </a:lnSpc>
            </a:pPr>
            <a:r>
              <a:rPr lang="en-IN" sz="2400" dirty="0"/>
              <a:t>Ecosystem Reliability</a:t>
            </a:r>
            <a:endParaRPr lang="en-US" sz="2200" dirty="0"/>
          </a:p>
        </p:txBody>
      </p:sp>
      <p:sp>
        <p:nvSpPr>
          <p:cNvPr id="12" name="Text 10"/>
          <p:cNvSpPr/>
          <p:nvPr/>
        </p:nvSpPr>
        <p:spPr>
          <a:xfrm flipV="1">
            <a:off x="10331329" y="7350706"/>
            <a:ext cx="1735897" cy="45719"/>
          </a:xfrm>
          <a:prstGeom prst="rect">
            <a:avLst/>
          </a:prstGeom>
          <a:noFill/>
          <a:ln/>
        </p:spPr>
        <p:txBody>
          <a:bodyPr wrap="square" lIns="0" tIns="0" rIns="0" bIns="0" rtlCol="0" anchor="t"/>
          <a:lstStyle/>
          <a:p>
            <a:pPr marL="342900" indent="-342900" algn="l">
              <a:lnSpc>
                <a:spcPts val="2850"/>
              </a:lnSpc>
              <a:buSzPct val="100000"/>
              <a:buChar char="•"/>
            </a:pPr>
            <a:endParaRPr lang="en-US" sz="1750" dirty="0"/>
          </a:p>
        </p:txBody>
      </p:sp>
      <p:sp>
        <p:nvSpPr>
          <p:cNvPr id="20" name="Rectangle 2">
            <a:extLst>
              <a:ext uri="{FF2B5EF4-FFF2-40B4-BE49-F238E27FC236}">
                <a16:creationId xmlns:a16="http://schemas.microsoft.com/office/drawing/2014/main" id="{2FE572FB-C1FA-E949-14CA-25AD2666A269}"/>
              </a:ext>
            </a:extLst>
          </p:cNvPr>
          <p:cNvSpPr>
            <a:spLocks noChangeArrowheads="1"/>
          </p:cNvSpPr>
          <p:nvPr/>
        </p:nvSpPr>
        <p:spPr bwMode="auto">
          <a:xfrm>
            <a:off x="793790" y="4127099"/>
            <a:ext cx="5673917"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Added support for indexing Scala compiler plugins in </a:t>
            </a:r>
            <a:r>
              <a:rPr kumimoji="0" lang="en-US" altLang="en-US" sz="1800" b="0" i="0" u="none" strike="noStrike" cap="none" normalizeH="0" baseline="0" dirty="0" err="1">
                <a:ln>
                  <a:noFill/>
                </a:ln>
                <a:solidFill>
                  <a:schemeClr val="tx1"/>
                </a:solidFill>
                <a:effectLst/>
                <a:latin typeface="Arial" panose="020B0604020202020204" pitchFamily="34" charset="0"/>
              </a:rPr>
              <a:t>Scaladex</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Improved discoverability of compiler plugins within the ecosystem</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Enabled version-aware search and metadata enrichment</a:t>
            </a:r>
          </a:p>
        </p:txBody>
      </p:sp>
      <p:sp>
        <p:nvSpPr>
          <p:cNvPr id="21" name="Rectangle 3">
            <a:extLst>
              <a:ext uri="{FF2B5EF4-FFF2-40B4-BE49-F238E27FC236}">
                <a16:creationId xmlns:a16="http://schemas.microsoft.com/office/drawing/2014/main" id="{BA548A8F-A297-7DDD-F32E-CB0A02603450}"/>
              </a:ext>
            </a:extLst>
          </p:cNvPr>
          <p:cNvSpPr>
            <a:spLocks noChangeArrowheads="1"/>
          </p:cNvSpPr>
          <p:nvPr/>
        </p:nvSpPr>
        <p:spPr bwMode="auto">
          <a:xfrm>
            <a:off x="7649737" y="3896374"/>
            <a:ext cx="5553821" cy="25340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Designed plugin categorization for better organization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Ensured compatibility handling across Scala versions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Strengthened error prevention with validation checks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33425" y="576263"/>
            <a:ext cx="11652647" cy="654844"/>
          </a:xfrm>
          <a:prstGeom prst="rect">
            <a:avLst/>
          </a:prstGeom>
          <a:noFill/>
          <a:ln/>
        </p:spPr>
        <p:txBody>
          <a:bodyPr wrap="none" lIns="0" tIns="0" rIns="0" bIns="0" rtlCol="0" anchor="t"/>
          <a:lstStyle/>
          <a:p>
            <a:pPr marL="0" indent="0" algn="l">
              <a:lnSpc>
                <a:spcPts val="5150"/>
              </a:lnSpc>
              <a:buNone/>
            </a:pPr>
            <a:r>
              <a:rPr lang="en-US" sz="4100" dirty="0">
                <a:solidFill>
                  <a:srgbClr val="1B1B27"/>
                </a:solidFill>
                <a:latin typeface="Raleway" pitchFamily="34" charset="0"/>
                <a:ea typeface="Raleway" pitchFamily="34" charset="-122"/>
                <a:cs typeface="Raleway" pitchFamily="34" charset="-120"/>
              </a:rPr>
              <a:t>The Broader Impact: Open Source &amp; Community</a:t>
            </a:r>
            <a:endParaRPr lang="en-US" sz="4100" dirty="0"/>
          </a:p>
        </p:txBody>
      </p:sp>
      <p:sp>
        <p:nvSpPr>
          <p:cNvPr id="3" name="Text 1"/>
          <p:cNvSpPr/>
          <p:nvPr/>
        </p:nvSpPr>
        <p:spPr>
          <a:xfrm>
            <a:off x="1759336" y="6217920"/>
            <a:ext cx="9391883" cy="1341120"/>
          </a:xfrm>
          <a:prstGeom prst="rect">
            <a:avLst/>
          </a:prstGeom>
          <a:noFill/>
          <a:ln/>
        </p:spPr>
        <p:txBody>
          <a:bodyPr wrap="square" lIns="0" tIns="0" rIns="0" bIns="0" rtlCol="0" anchor="t"/>
          <a:lstStyle/>
          <a:p>
            <a:pPr marL="0" indent="0" algn="l">
              <a:lnSpc>
                <a:spcPts val="2600"/>
              </a:lnSpc>
              <a:buNone/>
            </a:pPr>
            <a:r>
              <a:rPr lang="en-US" sz="1650" dirty="0">
                <a:solidFill>
                  <a:srgbClr val="3C3939"/>
                </a:solidFill>
                <a:latin typeface="Roboto" pitchFamily="34" charset="0"/>
                <a:ea typeface="Roboto" pitchFamily="34" charset="-122"/>
                <a:cs typeface="Roboto" pitchFamily="34" charset="-120"/>
              </a:rPr>
              <a:t>These are some of the blogs I have written while learning from the Rock The JVM courses</a:t>
            </a:r>
            <a:endParaRPr lang="en-US" sz="1650" dirty="0"/>
          </a:p>
        </p:txBody>
      </p:sp>
      <p:pic>
        <p:nvPicPr>
          <p:cNvPr id="10" name="Picture 9">
            <a:extLst>
              <a:ext uri="{FF2B5EF4-FFF2-40B4-BE49-F238E27FC236}">
                <a16:creationId xmlns:a16="http://schemas.microsoft.com/office/drawing/2014/main" id="{71CE2BB6-D90F-6F1C-0C8B-E8D406694D3A}"/>
              </a:ext>
            </a:extLst>
          </p:cNvPr>
          <p:cNvPicPr>
            <a:picLocks noChangeAspect="1"/>
          </p:cNvPicPr>
          <p:nvPr/>
        </p:nvPicPr>
        <p:blipFill>
          <a:blip r:embed="rId3"/>
          <a:srcRect t="18849"/>
          <a:stretch>
            <a:fillRect/>
          </a:stretch>
        </p:blipFill>
        <p:spPr>
          <a:xfrm>
            <a:off x="1483112" y="1650381"/>
            <a:ext cx="9668107" cy="386956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p:cNvSpPr/>
          <p:nvPr/>
        </p:nvSpPr>
        <p:spPr>
          <a:xfrm>
            <a:off x="581917" y="87120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B1B27"/>
                </a:solidFill>
                <a:latin typeface="Raleway" pitchFamily="34" charset="0"/>
                <a:ea typeface="Raleway" pitchFamily="34" charset="-122"/>
                <a:cs typeface="Raleway" pitchFamily="34" charset="-120"/>
              </a:rPr>
              <a:t>Thank You!</a:t>
            </a:r>
            <a:endParaRPr lang="en-US" sz="4450" dirty="0"/>
          </a:p>
        </p:txBody>
      </p:sp>
      <p:pic>
        <p:nvPicPr>
          <p:cNvPr id="9" name="Picture 8">
            <a:extLst>
              <a:ext uri="{FF2B5EF4-FFF2-40B4-BE49-F238E27FC236}">
                <a16:creationId xmlns:a16="http://schemas.microsoft.com/office/drawing/2014/main" id="{3F90105A-45C4-EA06-BD77-60D081A78190}"/>
              </a:ext>
            </a:extLst>
          </p:cNvPr>
          <p:cNvPicPr>
            <a:picLocks noChangeAspect="1"/>
          </p:cNvPicPr>
          <p:nvPr/>
        </p:nvPicPr>
        <p:blipFill>
          <a:blip r:embed="rId3"/>
          <a:stretch>
            <a:fillRect/>
          </a:stretch>
        </p:blipFill>
        <p:spPr>
          <a:xfrm>
            <a:off x="8645476" y="1060465"/>
            <a:ext cx="2915057" cy="2734057"/>
          </a:xfrm>
          <a:prstGeom prst="rect">
            <a:avLst/>
          </a:prstGeom>
        </p:spPr>
      </p:pic>
      <p:pic>
        <p:nvPicPr>
          <p:cNvPr id="11" name="Picture 10">
            <a:extLst>
              <a:ext uri="{FF2B5EF4-FFF2-40B4-BE49-F238E27FC236}">
                <a16:creationId xmlns:a16="http://schemas.microsoft.com/office/drawing/2014/main" id="{159746B5-5005-749A-188E-8361F59D06C8}"/>
              </a:ext>
            </a:extLst>
          </p:cNvPr>
          <p:cNvPicPr>
            <a:picLocks noChangeAspect="1"/>
          </p:cNvPicPr>
          <p:nvPr/>
        </p:nvPicPr>
        <p:blipFill>
          <a:blip r:embed="rId4"/>
          <a:stretch>
            <a:fillRect/>
          </a:stretch>
        </p:blipFill>
        <p:spPr>
          <a:xfrm>
            <a:off x="11011781" y="4114799"/>
            <a:ext cx="2353003" cy="2229161"/>
          </a:xfrm>
          <a:prstGeom prst="rect">
            <a:avLst/>
          </a:prstGeom>
        </p:spPr>
      </p:pic>
      <p:sp>
        <p:nvSpPr>
          <p:cNvPr id="12" name="Text 1">
            <a:extLst>
              <a:ext uri="{FF2B5EF4-FFF2-40B4-BE49-F238E27FC236}">
                <a16:creationId xmlns:a16="http://schemas.microsoft.com/office/drawing/2014/main" id="{280B9729-D6CB-DD78-1D1F-48C6CDA90832}"/>
              </a:ext>
            </a:extLst>
          </p:cNvPr>
          <p:cNvSpPr/>
          <p:nvPr/>
        </p:nvSpPr>
        <p:spPr>
          <a:xfrm>
            <a:off x="581917" y="2184605"/>
            <a:ext cx="7216259" cy="850583"/>
          </a:xfrm>
          <a:prstGeom prst="rect">
            <a:avLst/>
          </a:prstGeom>
          <a:noFill/>
          <a:ln/>
        </p:spPr>
        <p:txBody>
          <a:bodyPr wrap="square" lIns="0" tIns="0" rIns="0" bIns="0" rtlCol="0" anchor="t"/>
          <a:lstStyle/>
          <a:p>
            <a:pPr marL="0" indent="0" algn="l">
              <a:lnSpc>
                <a:spcPts val="3300"/>
              </a:lnSpc>
              <a:buNone/>
            </a:pPr>
            <a:r>
              <a:rPr lang="en-US" sz="2650" dirty="0">
                <a:solidFill>
                  <a:srgbClr val="1B1B27"/>
                </a:solidFill>
                <a:latin typeface="Raleway" pitchFamily="34" charset="0"/>
                <a:ea typeface="Raleway" pitchFamily="34" charset="-122"/>
                <a:cs typeface="Raleway" pitchFamily="34" charset="-120"/>
              </a:rPr>
              <a:t>"From learner to contributor – I am profoundly grateful for this incredible journey."</a:t>
            </a:r>
            <a:endParaRPr lang="en-US" sz="2650" dirty="0"/>
          </a:p>
        </p:txBody>
      </p:sp>
      <p:sp>
        <p:nvSpPr>
          <p:cNvPr id="14" name="TextBox 13">
            <a:extLst>
              <a:ext uri="{FF2B5EF4-FFF2-40B4-BE49-F238E27FC236}">
                <a16:creationId xmlns:a16="http://schemas.microsoft.com/office/drawing/2014/main" id="{EC255B8C-C979-7709-4C77-29F11ED0B3A5}"/>
              </a:ext>
            </a:extLst>
          </p:cNvPr>
          <p:cNvSpPr txBox="1"/>
          <p:nvPr/>
        </p:nvSpPr>
        <p:spPr>
          <a:xfrm>
            <a:off x="581917" y="3616611"/>
            <a:ext cx="7315200" cy="2585323"/>
          </a:xfrm>
          <a:prstGeom prst="rect">
            <a:avLst/>
          </a:prstGeom>
          <a:noFill/>
        </p:spPr>
        <p:txBody>
          <a:bodyPr wrap="square">
            <a:spAutoFit/>
          </a:bodyPr>
          <a:lstStyle/>
          <a:p>
            <a:r>
              <a:rPr lang="en-US" dirty="0"/>
              <a:t>I would like to sincerely thank my mentors for their constant guidance and support throughout this journey. Your insights, encouragement, and feedback not only helped me navigate challenges but also deepened my understanding of the Scala ecosystem.</a:t>
            </a:r>
          </a:p>
          <a:p>
            <a:endParaRPr lang="en-US" dirty="0"/>
          </a:p>
          <a:p>
            <a:r>
              <a:rPr lang="en-US" dirty="0"/>
              <a:t> I truly appreciate the time and effort you dedicated to mentoring me, and I am grateful for the opportunity to learn from you. This experience has been invaluable, and I look forward to carrying these lessons forward in my future contributions.</a:t>
            </a:r>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401</Words>
  <Application>Microsoft Office PowerPoint</Application>
  <PresentationFormat>Custom</PresentationFormat>
  <Paragraphs>41</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Raleway</vt:lpstr>
      <vt:lpstr>Arial</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Vidisha Gawas</cp:lastModifiedBy>
  <cp:revision>3</cp:revision>
  <dcterms:created xsi:type="dcterms:W3CDTF">2025-09-18T13:00:15Z</dcterms:created>
  <dcterms:modified xsi:type="dcterms:W3CDTF">2025-09-18T13:51:44Z</dcterms:modified>
</cp:coreProperties>
</file>